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6" r:id="rId2"/>
    <p:sldId id="276" r:id="rId3"/>
    <p:sldId id="257" r:id="rId4"/>
    <p:sldId id="258" r:id="rId5"/>
    <p:sldId id="259" r:id="rId6"/>
    <p:sldId id="260" r:id="rId7"/>
    <p:sldId id="30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7" r:id="rId17"/>
    <p:sldId id="278" r:id="rId18"/>
    <p:sldId id="279" r:id="rId19"/>
    <p:sldId id="280" r:id="rId20"/>
    <p:sldId id="283" r:id="rId21"/>
    <p:sldId id="296" r:id="rId22"/>
    <p:sldId id="297" r:id="rId23"/>
    <p:sldId id="298" r:id="rId24"/>
    <p:sldId id="299" r:id="rId25"/>
    <p:sldId id="288" r:id="rId26"/>
    <p:sldId id="300" r:id="rId27"/>
    <p:sldId id="295" r:id="rId28"/>
    <p:sldId id="290" r:id="rId29"/>
    <p:sldId id="301" r:id="rId30"/>
    <p:sldId id="302" r:id="rId31"/>
    <p:sldId id="303" r:id="rId32"/>
    <p:sldId id="304" r:id="rId33"/>
    <p:sldId id="305" r:id="rId34"/>
    <p:sldId id="306" r:id="rId35"/>
    <p:sldId id="307" r:id="rId36"/>
    <p:sldId id="308" r:id="rId37"/>
    <p:sldId id="310" r:id="rId38"/>
    <p:sldId id="311" r:id="rId39"/>
    <p:sldId id="312" r:id="rId40"/>
    <p:sldId id="313" r:id="rId41"/>
    <p:sldId id="275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54D359-D04B-42CA-9E96-8C9D87963B28}" type="datetimeFigureOut">
              <a:rPr lang="en-US" smtClean="0"/>
              <a:pPr/>
              <a:t>2/9/2012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5B5DB1-251E-4EAB-8A70-92D1EAB4D5D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A34C-BE06-4F24-884D-C5C366FEC934}" type="datetimeFigureOut">
              <a:rPr lang="en-US" smtClean="0"/>
              <a:pPr/>
              <a:t>2/9/2012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958A23-37F9-481E-A247-0094EAF4F2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A34C-BE06-4F24-884D-C5C366FEC934}" type="datetimeFigureOut">
              <a:rPr lang="en-US" smtClean="0"/>
              <a:pPr/>
              <a:t>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58A23-37F9-481E-A247-0094EAF4F2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A34C-BE06-4F24-884D-C5C366FEC934}" type="datetimeFigureOut">
              <a:rPr lang="en-US" smtClean="0"/>
              <a:pPr/>
              <a:t>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58A23-37F9-481E-A247-0094EAF4F2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900A34C-BE06-4F24-884D-C5C366FEC934}" type="datetimeFigureOut">
              <a:rPr lang="en-US" smtClean="0"/>
              <a:pPr/>
              <a:t>2/9/2012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7958A23-37F9-481E-A247-0094EAF4F2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A34C-BE06-4F24-884D-C5C366FEC934}" type="datetimeFigureOut">
              <a:rPr lang="en-US" smtClean="0"/>
              <a:pPr/>
              <a:t>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58A23-37F9-481E-A247-0094EAF4F2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A34C-BE06-4F24-884D-C5C366FEC934}" type="datetimeFigureOut">
              <a:rPr lang="en-US" smtClean="0"/>
              <a:pPr/>
              <a:t>2/9/2012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58A23-37F9-481E-A247-0094EAF4F2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58A23-37F9-481E-A247-0094EAF4F2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A34C-BE06-4F24-884D-C5C366FEC934}" type="datetimeFigureOut">
              <a:rPr lang="en-US" smtClean="0"/>
              <a:pPr/>
              <a:t>2/9/2012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A34C-BE06-4F24-884D-C5C366FEC934}" type="datetimeFigureOut">
              <a:rPr lang="en-US" smtClean="0"/>
              <a:pPr/>
              <a:t>2/9/2012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58A23-37F9-481E-A247-0094EAF4F2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A34C-BE06-4F24-884D-C5C366FEC934}" type="datetimeFigureOut">
              <a:rPr lang="en-US" smtClean="0"/>
              <a:pPr/>
              <a:t>2/9/2012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58A23-37F9-481E-A247-0094EAF4F2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900A34C-BE06-4F24-884D-C5C366FEC934}" type="datetimeFigureOut">
              <a:rPr lang="en-US" smtClean="0"/>
              <a:pPr/>
              <a:t>2/9/2012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958A23-37F9-481E-A247-0094EAF4F2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A34C-BE06-4F24-884D-C5C366FEC934}" type="datetimeFigureOut">
              <a:rPr lang="en-US" smtClean="0"/>
              <a:pPr/>
              <a:t>2/9/2012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958A23-37F9-481E-A247-0094EAF4F2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900A34C-BE06-4F24-884D-C5C366FEC934}" type="datetimeFigureOut">
              <a:rPr lang="en-US" smtClean="0"/>
              <a:pPr/>
              <a:t>2/9/2012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7958A23-37F9-481E-A247-0094EAF4F2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cmbrokers.org/forum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0" y="2362200"/>
            <a:ext cx="51395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آشنايي با امواج اليوت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 descr="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0" y="3733800"/>
            <a:ext cx="2238375" cy="133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00" y="5257800"/>
            <a:ext cx="61722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800" dirty="0" smtClean="0"/>
              <a:t>تهیه شده توسط بروکر </a:t>
            </a:r>
            <a:r>
              <a:rPr lang="fa-IR" sz="4000" dirty="0" smtClean="0"/>
              <a:t>پرسپولیس</a:t>
            </a:r>
            <a:r>
              <a:rPr lang="fa-IR" sz="2800" dirty="0" smtClean="0"/>
              <a:t> کپیتال دبی</a:t>
            </a:r>
            <a:endParaRPr lang="fa-IR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447800" y="5943600"/>
            <a:ext cx="5867401" cy="646331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r>
              <a:rPr lang="en-IE" sz="3600" u="sng" dirty="0" smtClean="0">
                <a:solidFill>
                  <a:srgbClr val="00B0F0"/>
                </a:solidFill>
                <a:hlinkClick r:id="rId3"/>
              </a:rPr>
              <a:t>www.pcmbrokers.org/forum</a:t>
            </a:r>
            <a:endParaRPr lang="fa-IR" sz="3600" u="sng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p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p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2362200"/>
            <a:ext cx="52469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ساختار امواج اصلاحي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05400" y="3962400"/>
            <a:ext cx="19812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2  Compset" pitchFamily="2" charset="-78"/>
              </a:rPr>
              <a:t>1. زيگزاگ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2  Compset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0" y="4648200"/>
            <a:ext cx="1905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2  Compset" pitchFamily="2" charset="-78"/>
              </a:rPr>
              <a:t>2.فلت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2  Compse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2209800"/>
            <a:ext cx="42329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خصوصيات </a:t>
            </a:r>
            <a:r>
              <a:rPr lang="fa-I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امواج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4419600"/>
            <a:ext cx="70807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1. قيمت    2. الگو    3. زمان 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4200" y="2514600"/>
            <a:ext cx="325281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ساختار امواج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67400" y="838200"/>
            <a:ext cx="18758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موج </a:t>
            </a:r>
            <a:r>
              <a:rPr lang="fa-I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2  Compset" pitchFamily="2" charset="-78"/>
              </a:rPr>
              <a:t>2</a:t>
            </a:r>
            <a:r>
              <a:rPr lang="fa-I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4343400"/>
            <a:ext cx="602203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a-DK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W.2 = (38.2%  50%  </a:t>
            </a:r>
            <a:r>
              <a:rPr lang="da-DK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61.8%  78.6%</a:t>
            </a:r>
            <a:r>
              <a:rPr lang="da-DK" sz="2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  <a:r>
              <a:rPr lang="da-DK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da-DK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W.1 (Ret)</a:t>
            </a:r>
            <a:endParaRPr lang="en-US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48400" y="3733800"/>
            <a:ext cx="115608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قيمت 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77000" y="1828800"/>
            <a:ext cx="115608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الگو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7800" y="2667000"/>
            <a:ext cx="60692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fa-IR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معمولاً حالت 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ABC</a:t>
            </a:r>
            <a:r>
              <a:rPr lang="fa-IR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كه ساختار زيگزاگ دارد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77000" y="5105400"/>
            <a:ext cx="10166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زمان</a:t>
            </a:r>
            <a:endParaRPr lang="fa-IR" sz="4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71600" y="5867400"/>
            <a:ext cx="61013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fa-IR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معمولاً ريتريس 100% تا 161.8% موج 1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76800" y="457200"/>
            <a:ext cx="385573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Pattern : Zigzag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76800" y="1219200"/>
            <a:ext cx="365818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Price : 61.8% Ret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76800" y="1905000"/>
            <a:ext cx="35894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Time   : 100% Ret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67400" y="838200"/>
            <a:ext cx="18549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موج </a:t>
            </a:r>
            <a:r>
              <a:rPr lang="fa-I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2  Compset" pitchFamily="2" charset="-78"/>
              </a:rPr>
              <a:t>3</a:t>
            </a:r>
            <a:r>
              <a:rPr lang="fa-I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4343400"/>
            <a:ext cx="617931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W.3 = (100%  162%  </a:t>
            </a: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262%</a:t>
            </a:r>
            <a:r>
              <a:rPr lang="fa-I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%423 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 W.1 (APP)</a:t>
            </a:r>
          </a:p>
          <a:p>
            <a:pPr algn="ctr"/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W.3 = (162%  </a:t>
            </a: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262% 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42</a:t>
            </a:r>
            <a:r>
              <a:rPr lang="fa-I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%) W.2 (Ext. Ret)</a:t>
            </a:r>
            <a:r>
              <a:rPr lang="fa-I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48400" y="3733800"/>
            <a:ext cx="115608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قيمت 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77000" y="1828800"/>
            <a:ext cx="115608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الگو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67200" y="2667000"/>
            <a:ext cx="305564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fa-IR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ساختار 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fa-IR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  </a:t>
            </a:r>
            <a:r>
              <a:rPr lang="fa-IR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تايي دارد 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77000" y="5105400"/>
            <a:ext cx="10166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زمان</a:t>
            </a:r>
            <a:endParaRPr lang="fa-IR" sz="4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5867400"/>
            <a:ext cx="513550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fa-IR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اكستنشن موج 2 و 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ATP</a:t>
            </a:r>
            <a:r>
              <a:rPr lang="fa-IR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موج 1و 2 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0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724400" y="1600200"/>
            <a:ext cx="394005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Pattern : 5wave Structure</a:t>
            </a:r>
            <a:endParaRPr lang="en-US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00600" y="1981200"/>
            <a:ext cx="344049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Price : 161.8% expansion</a:t>
            </a:r>
            <a:endParaRPr lang="en-US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76800" y="2438400"/>
            <a:ext cx="33069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Time : 261.8% Ext wave 2</a:t>
            </a:r>
          </a:p>
          <a:p>
            <a:pPr algn="ctr"/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261.8% ATP wave 1&amp;2</a:t>
            </a:r>
            <a:endParaRPr lang="en-US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67400" y="838200"/>
            <a:ext cx="18549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موج </a:t>
            </a:r>
            <a:r>
              <a:rPr lang="fa-I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2  Compset" pitchFamily="2" charset="-78"/>
              </a:rPr>
              <a:t>4</a:t>
            </a:r>
            <a:r>
              <a:rPr lang="fa-I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4343400"/>
            <a:ext cx="602184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a-DK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W.4 = (</a:t>
            </a:r>
            <a:r>
              <a:rPr lang="da-DK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100%  </a:t>
            </a:r>
            <a:r>
              <a:rPr lang="da-DK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162%) W.2 (APP)</a:t>
            </a:r>
          </a:p>
          <a:p>
            <a:pPr algn="ctr"/>
            <a:r>
              <a:rPr lang="da-DK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W.4 = (</a:t>
            </a:r>
            <a:r>
              <a:rPr lang="da-DK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38.2%  50%  </a:t>
            </a:r>
            <a:r>
              <a:rPr lang="da-DK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61.8%) W.3 (Ret)</a:t>
            </a:r>
            <a:endParaRPr lang="da-DK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48400" y="3733800"/>
            <a:ext cx="115608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قيمت 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77000" y="1828800"/>
            <a:ext cx="115608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الگو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7400" y="2667000"/>
            <a:ext cx="531106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fa-IR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ساختار سه تايي ، يا 5 تايي مثلثي دارد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77000" y="5105400"/>
            <a:ext cx="10166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زمان</a:t>
            </a:r>
            <a:endParaRPr lang="fa-IR" sz="4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5867400"/>
            <a:ext cx="84058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Ret </a:t>
            </a:r>
            <a:r>
              <a:rPr lang="en-US" sz="32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38.2% 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50%,61.8% , 100% , </a:t>
            </a: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161.8% 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Wave 3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00600" y="838200"/>
            <a:ext cx="385573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Pattern : zigzag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00600" y="1524000"/>
            <a:ext cx="336784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Price : Ret 50%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76800" y="2209800"/>
            <a:ext cx="33856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Time :Ret 38.2%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67400" y="838200"/>
            <a:ext cx="18549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موج </a:t>
            </a:r>
            <a:r>
              <a:rPr lang="fa-I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2  Compset" pitchFamily="2" charset="-78"/>
              </a:rPr>
              <a:t>5</a:t>
            </a:r>
            <a:r>
              <a:rPr lang="fa-I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4343400"/>
            <a:ext cx="572464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a-DK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W.5 = (61.8%  </a:t>
            </a:r>
            <a:r>
              <a:rPr lang="da-DK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100%  </a:t>
            </a:r>
            <a:r>
              <a:rPr lang="da-DK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162%) W.1 (APP)	</a:t>
            </a:r>
          </a:p>
          <a:p>
            <a:pPr algn="ctr"/>
            <a:r>
              <a:rPr lang="da-DK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W.5 = (127%  162%</a:t>
            </a:r>
            <a:r>
              <a:rPr lang="fa-I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da-DK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W.4 (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Ext.</a:t>
            </a:r>
            <a:r>
              <a:rPr lang="da-DK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Ret)</a:t>
            </a:r>
            <a:r>
              <a:rPr lang="fa-I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</a:t>
            </a:r>
          </a:p>
          <a:p>
            <a:pPr algn="ctr"/>
            <a:r>
              <a:rPr lang="da-DK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W.5 = (</a:t>
            </a:r>
            <a:r>
              <a:rPr lang="da-DK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61.8%  100%  </a:t>
            </a:r>
            <a:r>
              <a:rPr lang="fa-I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da-DK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W.</a:t>
            </a:r>
            <a:r>
              <a:rPr lang="fa-I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034</a:t>
            </a:r>
            <a:r>
              <a:rPr lang="da-DK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(APP)</a:t>
            </a:r>
            <a:r>
              <a:rPr lang="fa-I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endParaRPr lang="en-US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fa-I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endParaRPr lang="da-DK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48400" y="3733800"/>
            <a:ext cx="115608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قيمت 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77000" y="1828800"/>
            <a:ext cx="115608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الگو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67200" y="2667000"/>
            <a:ext cx="305564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fa-IR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ساختار 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fa-IR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  </a:t>
            </a:r>
            <a:r>
              <a:rPr lang="fa-IR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تايي دارد 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77000" y="5105400"/>
            <a:ext cx="10166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زمان</a:t>
            </a:r>
            <a:endParaRPr lang="fa-IR" sz="4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8800" y="5780782"/>
            <a:ext cx="528535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Ext 100% &amp; 161.8% wave 4</a:t>
            </a:r>
          </a:p>
          <a:p>
            <a:pPr algn="ctr" rtl="1"/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ATP 61.8% &amp; 100% wave 1-4</a:t>
            </a:r>
            <a:r>
              <a:rPr lang="fa-IR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48200" y="1295400"/>
            <a:ext cx="394005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Pattern : 5wave Structure</a:t>
            </a:r>
            <a:endParaRPr lang="en-US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24400" y="1752600"/>
            <a:ext cx="381219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Price : App 61.8%  &amp; ext 127%</a:t>
            </a:r>
            <a:endParaRPr lang="en-US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00600" y="2362200"/>
            <a:ext cx="326204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Time : Ext 161.8% Wave 4</a:t>
            </a:r>
            <a:endParaRPr lang="en-US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4200" y="2362200"/>
            <a:ext cx="38090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مثال </a:t>
            </a:r>
            <a:r>
              <a:rPr lang="fa-I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هاي </a:t>
            </a:r>
            <a:r>
              <a:rPr lang="fa-I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عملي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86200" y="2438400"/>
            <a:ext cx="12586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پايان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09800" y="4114800"/>
            <a:ext cx="46682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هميشه پرسود باشيد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29000" y="533400"/>
            <a:ext cx="45768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اصول امواج اليوت 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7400" y="1600200"/>
            <a:ext cx="613661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a-IR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 موج 2 نمي تواند كل موج 1  را بپوشاند</a:t>
            </a:r>
            <a:endParaRPr 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7400" y="2286000"/>
            <a:ext cx="60692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a-IR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 موج 3 نمي تواند كوچك ترين موج باشد</a:t>
            </a:r>
            <a:endParaRPr 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7400" y="2819400"/>
            <a:ext cx="613180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a-IR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3. موج4 نمي تواند وارد حريم موج 1 شود</a:t>
            </a:r>
            <a:endParaRPr 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00600" y="4267200"/>
            <a:ext cx="31694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خطوط راهنما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4600" y="5257800"/>
            <a:ext cx="37540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Guide Line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p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p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244</TotalTime>
  <Words>308</Words>
  <Application>Microsoft Office PowerPoint</Application>
  <PresentationFormat>On-screen Show (4:3)</PresentationFormat>
  <Paragraphs>65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Paper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</vt:vector>
  </TitlesOfParts>
  <Company>PARANDCO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PARAND</dc:creator>
  <cp:lastModifiedBy>FARZANEGAN</cp:lastModifiedBy>
  <cp:revision>31</cp:revision>
  <dcterms:created xsi:type="dcterms:W3CDTF">2009-05-15T11:23:53Z</dcterms:created>
  <dcterms:modified xsi:type="dcterms:W3CDTF">2012-02-09T18:08:06Z</dcterms:modified>
</cp:coreProperties>
</file>